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64"/>
  </p:notesMasterIdLst>
  <p:sldIdLst>
    <p:sldId id="271" r:id="rId2"/>
    <p:sldId id="272" r:id="rId3"/>
    <p:sldId id="316" r:id="rId4"/>
    <p:sldId id="351" r:id="rId5"/>
    <p:sldId id="453" r:id="rId6"/>
    <p:sldId id="440" r:id="rId7"/>
    <p:sldId id="441" r:id="rId8"/>
    <p:sldId id="442" r:id="rId9"/>
    <p:sldId id="443" r:id="rId10"/>
    <p:sldId id="273" r:id="rId11"/>
    <p:sldId id="311" r:id="rId12"/>
    <p:sldId id="309" r:id="rId13"/>
    <p:sldId id="318" r:id="rId14"/>
    <p:sldId id="319" r:id="rId15"/>
    <p:sldId id="293" r:id="rId16"/>
    <p:sldId id="295" r:id="rId17"/>
    <p:sldId id="352" r:id="rId18"/>
    <p:sldId id="304" r:id="rId19"/>
    <p:sldId id="290" r:id="rId20"/>
    <p:sldId id="303" r:id="rId21"/>
    <p:sldId id="297" r:id="rId22"/>
    <p:sldId id="305" r:id="rId23"/>
    <p:sldId id="296" r:id="rId24"/>
    <p:sldId id="444" r:id="rId25"/>
    <p:sldId id="419" r:id="rId26"/>
    <p:sldId id="302" r:id="rId27"/>
    <p:sldId id="420" r:id="rId28"/>
    <p:sldId id="324" r:id="rId29"/>
    <p:sldId id="328" r:id="rId30"/>
    <p:sldId id="331" r:id="rId31"/>
    <p:sldId id="333" r:id="rId32"/>
    <p:sldId id="327" r:id="rId33"/>
    <p:sldId id="421" r:id="rId34"/>
    <p:sldId id="301" r:id="rId35"/>
    <p:sldId id="278" r:id="rId36"/>
    <p:sldId id="281" r:id="rId37"/>
    <p:sldId id="283" r:id="rId38"/>
    <p:sldId id="422" r:id="rId39"/>
    <p:sldId id="323" r:id="rId40"/>
    <p:sldId id="326" r:id="rId41"/>
    <p:sldId id="325" r:id="rId42"/>
    <p:sldId id="329" r:id="rId43"/>
    <p:sldId id="284" r:id="rId44"/>
    <p:sldId id="350" r:id="rId45"/>
    <p:sldId id="450" r:id="rId46"/>
    <p:sldId id="451" r:id="rId47"/>
    <p:sldId id="446" r:id="rId48"/>
    <p:sldId id="447" r:id="rId49"/>
    <p:sldId id="448" r:id="rId50"/>
    <p:sldId id="449" r:id="rId51"/>
    <p:sldId id="345" r:id="rId52"/>
    <p:sldId id="347" r:id="rId53"/>
    <p:sldId id="335" r:id="rId54"/>
    <p:sldId id="336" r:id="rId55"/>
    <p:sldId id="452" r:id="rId56"/>
    <p:sldId id="337" r:id="rId57"/>
    <p:sldId id="338" r:id="rId58"/>
    <p:sldId id="339" r:id="rId59"/>
    <p:sldId id="340" r:id="rId60"/>
    <p:sldId id="437" r:id="rId61"/>
    <p:sldId id="438" r:id="rId62"/>
    <p:sldId id="416" r:id="rId63"/>
  </p:sldIdLst>
  <p:sldSz cx="12192000" cy="6858000"/>
  <p:notesSz cx="6858000" cy="9144000"/>
  <p:embeddedFontLst>
    <p:embeddedFont>
      <p:font typeface="나눔스퀘어라운드 Bold" pitchFamily="50" charset="-127"/>
      <p:bold r:id="rId65"/>
    </p:embeddedFont>
    <p:embeddedFont>
      <p:font typeface="휴먼둥근헤드라인" pitchFamily="18" charset="-127"/>
      <p:regular r:id="rId66"/>
    </p:embeddedFont>
    <p:embeddedFont>
      <p:font typeface="나눔바른고딕" pitchFamily="50" charset="-127"/>
      <p:regular r:id="rId67"/>
      <p:bold r:id="rId68"/>
    </p:embeddedFont>
    <p:embeddedFont>
      <p:font typeface="Arial Unicode MS" pitchFamily="50" charset="-127"/>
      <p:regular r:id="rId69"/>
    </p:embeddedFont>
    <p:embeddedFont>
      <p:font typeface="Calibri" pitchFamily="34" charset="0"/>
      <p:regular r:id="rId70"/>
      <p:bold r:id="rId71"/>
      <p:italic r:id="rId72"/>
      <p:boldItalic r:id="rId73"/>
    </p:embeddedFont>
    <p:embeddedFont>
      <p:font typeface="나눔스퀘어라운드 ExtraBold" pitchFamily="50" charset="-127"/>
      <p:bold r:id="rId74"/>
    </p:embeddedFont>
    <p:embeddedFont>
      <p:font typeface="나눔스퀘어 Bold" pitchFamily="50" charset="-127"/>
      <p:bold r:id="rId75"/>
    </p:embeddedFont>
    <p:embeddedFont>
      <p:font typeface="나눔고딕" pitchFamily="50" charset="-127"/>
      <p:regular r:id="rId76"/>
      <p:bold r:id="rId77"/>
    </p:embeddedFont>
    <p:embeddedFont>
      <p:font typeface="HY견고딕" pitchFamily="18" charset="-127"/>
      <p:regular r:id="rId78"/>
    </p:embeddedFont>
    <p:embeddedFont>
      <p:font typeface="맑은 고딕" pitchFamily="50" charset="-127"/>
      <p:regular r:id="rId79"/>
      <p:bold r:id="rId80"/>
    </p:embeddedFont>
    <p:embeddedFont>
      <p:font typeface="Cambria" pitchFamily="18" charset="0"/>
      <p:regular r:id="rId81"/>
      <p:bold r:id="rId82"/>
      <p:italic r:id="rId83"/>
      <p:boldItalic r:id="rId84"/>
    </p:embeddedFont>
    <p:embeddedFont>
      <p:font typeface="HY헤드라인M" pitchFamily="18" charset="-127"/>
      <p:regular r:id="rId85"/>
    </p:embeddedFont>
    <p:embeddedFont>
      <p:font typeface="나눔스퀘어 ExtraBold" pitchFamily="50" charset="-127"/>
      <p:bold r:id="rId86"/>
    </p:embeddedFont>
    <p:embeddedFont>
      <p:font typeface="나눔고딕 ExtraBold" pitchFamily="50" charset="-127"/>
      <p:bold r:id="rId87"/>
    </p:embeddedFont>
    <p:embeddedFont>
      <p:font typeface="HY엽서M" pitchFamily="18" charset="-127"/>
      <p:regular r:id="rId8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성언" initials="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96" y="-24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font" Target="fonts/font20.fntdata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87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font" Target="fonts/font2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28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2020-08-02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/>
          <p:nvPr/>
        </p:nvSpPr>
        <p:spPr>
          <a:xfrm>
            <a:off x="819149" y="811533"/>
            <a:ext cx="10554971" cy="43249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3610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/>
          <p:nvPr/>
        </p:nvSpPr>
        <p:spPr>
          <a:xfrm>
            <a:off x="4428881" y="3496312"/>
            <a:ext cx="3335507" cy="555708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ko-KR" altLang="en-US" sz="2800" b="1">
                <a:latin typeface="나눔스퀘어라운드 ExtraBold"/>
                <a:ea typeface="나눔스퀘어라운드 ExtraBold"/>
              </a:rPr>
              <a:t>격전</a:t>
            </a:r>
            <a:r>
              <a:rPr lang="en-US" altLang="ko-KR" sz="2800" b="1">
                <a:latin typeface="나눔스퀘어라운드 ExtraBold"/>
                <a:ea typeface="나눔스퀘어라운드 ExtraBold"/>
              </a:rPr>
              <a:t>! </a:t>
            </a:r>
            <a:r>
              <a:rPr lang="ko-KR" altLang="en-US" sz="2800" b="1">
                <a:latin typeface="나눔스퀘어라운드 ExtraBold"/>
                <a:ea typeface="나눔스퀘어라운드 ExtraBold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2841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/>
          <p:nvPr/>
        </p:nvSpPr>
        <p:spPr>
          <a:xfrm>
            <a:off x="3681589" y="5150273"/>
            <a:ext cx="4830091" cy="136355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lang="ko-KR" altLang="en-US" sz="3200" dirty="0">
                <a:latin typeface="나눔스퀘어라운드 ExtraBold"/>
                <a:ea typeface="나눔스퀘어라운드 ExtraBold"/>
              </a:rPr>
              <a:t>공사장</a:t>
            </a:r>
            <a:endParaRPr lang="ko-KR" altLang="en-US" sz="2400" dirty="0">
              <a:latin typeface="나눔스퀘어라운드 ExtraBold"/>
              <a:ea typeface="나눔스퀘어라운드 ExtraBold"/>
            </a:endParaRP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2400" dirty="0">
                <a:latin typeface="나눔스퀘어라운드 ExtraBold"/>
                <a:ea typeface="나눔스퀘어라운드 ExtraBold"/>
              </a:rPr>
              <a:t>김현준</a:t>
            </a:r>
            <a:r>
              <a:rPr lang="en-US" altLang="ko-KR" sz="2400" dirty="0"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2400" dirty="0">
                <a:latin typeface="나눔스퀘어라운드 ExtraBold"/>
                <a:ea typeface="나눔스퀘어라운드 ExtraBold"/>
              </a:rPr>
              <a:t>박성언</a:t>
            </a:r>
            <a:r>
              <a:rPr lang="en-US" altLang="ko-KR" sz="2400" dirty="0"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2400" dirty="0" err="1">
                <a:latin typeface="나눔스퀘어라운드 ExtraBold"/>
                <a:ea typeface="나눔스퀘어라운드 ExtraBold"/>
              </a:rPr>
              <a:t>김예솔</a:t>
            </a:r>
            <a:r>
              <a:rPr lang="en-US" altLang="ko-KR" sz="2400" dirty="0">
                <a:latin typeface="나눔스퀘어라운드 ExtraBold"/>
                <a:ea typeface="나눔스퀘어라운드 ExtraBold"/>
              </a:rPr>
              <a:t>, </a:t>
            </a:r>
            <a:r>
              <a:rPr lang="ko-KR" altLang="en-US" sz="2400" dirty="0">
                <a:latin typeface="나눔스퀘어라운드 ExtraBold"/>
                <a:ea typeface="나눔스퀘어라운드 ExtraBold"/>
              </a:rPr>
              <a:t>김영재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4108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63407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55427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63463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폭력성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http://www.idomin.com/news/articleView.html?idxno=220095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63052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폭력성</a:t>
            </a:r>
          </a:p>
        </p:txBody>
      </p:sp>
      <p:sp>
        <p:nvSpPr>
          <p:cNvPr id="2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>
                <a:latin typeface="HY헤드라인M"/>
                <a:ea typeface="HY헤드라인M"/>
              </a:rPr>
              <a:t>배경</a:t>
            </a:r>
            <a:endParaRPr lang="ko-KR" altLang="en-US" sz="2267">
              <a:latin typeface="HY헤드라인M"/>
              <a:ea typeface="HY헤드라인M"/>
            </a:endParaRPr>
          </a:p>
        </p:txBody>
      </p:sp>
      <p:sp>
        <p:nvSpPr>
          <p:cNvPr id="8" name="폭발 2 1"/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한편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…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32204"/>
            <a:ext cx="3848080" cy="2400657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 smtClean="0">
                <a:solidFill>
                  <a:srgbClr val="000000"/>
                </a:solidFill>
                <a:latin typeface="HY견고딕"/>
                <a:ea typeface="HY견고딕"/>
              </a:rPr>
              <a:t>#</a:t>
            </a:r>
            <a:r>
              <a:rPr lang="en-US" altLang="ko-KR" sz="2000" dirty="0" smtClean="0">
                <a:solidFill>
                  <a:srgbClr val="E60000"/>
                </a:solidFill>
                <a:latin typeface="HY견고딕"/>
                <a:ea typeface="HY견고딕"/>
              </a:rPr>
              <a:t>5</a:t>
            </a:r>
            <a:r>
              <a:rPr lang="ko-KR" altLang="en-US" sz="2000" dirty="0" smtClean="0">
                <a:solidFill>
                  <a:srgbClr val="E60000"/>
                </a:solidFill>
                <a:latin typeface="HY견고딕"/>
                <a:ea typeface="HY견고딕"/>
              </a:rPr>
              <a:t>분이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넘지 않는 </a:t>
            </a:r>
            <a:r>
              <a:rPr lang="ko-KR" altLang="ko-KR" sz="2000" dirty="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 dirty="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/>
          <a:srcRect r="980"/>
          <a:stretch>
            <a:fillRect/>
          </a:stretch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모두의 마블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08373"/>
            <a:ext cx="22252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4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5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=""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=""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/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로그인 실패</a:t>
            </a:r>
          </a:p>
        </p:txBody>
      </p:sp>
      <p:sp>
        <p:nvSpPr>
          <p:cNvPr id="153" name="도형 152"/>
          <p:cNvSpPr/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5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애니팡</a:t>
            </a: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/>
          <a:srcRect r="500"/>
          <a:stretch>
            <a:fillRect/>
          </a:stretch>
        </p:blipFill>
        <p:spPr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015189" y="5775073"/>
            <a:ext cx="4139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 시스템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을 통한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309" y="5593345"/>
            <a:ext cx="378333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빠른 게임 진행으로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중장년층의 적응이 쉽지 않음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8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/>
          <p:nvPr/>
        </p:nvSpPr>
        <p:spPr>
          <a:xfrm>
            <a:off x="809627" y="242890"/>
            <a:ext cx="10554335" cy="636333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9" name="도형 128"/>
          <p:cNvSpPr/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1" name="텍스트 상자 130"/>
          <p:cNvSpPr txBox="1"/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800" b="1">
                <a:solidFill>
                  <a:schemeClr val="bg2">
                    <a:lumMod val="10000"/>
                  </a:schemeClr>
                </a:solidFill>
                <a:latin typeface="휴먼둥근헤드라인"/>
                <a:ea typeface="휴먼둥근헤드라인"/>
              </a:rPr>
              <a:t>목 차</a:t>
            </a:r>
          </a:p>
        </p:txBody>
      </p:sp>
      <p:sp>
        <p:nvSpPr>
          <p:cNvPr id="133" name="텍스트 상자 132"/>
          <p:cNvSpPr txBox="1"/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lang="ko-KR" altLang="en-US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요구사항</a:t>
            </a:r>
          </a:p>
        </p:txBody>
      </p:sp>
      <p:sp>
        <p:nvSpPr>
          <p:cNvPr id="140" name="텍스트 상자 139"/>
          <p:cNvSpPr txBox="1"/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lang="ko-KR" altLang="en-US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기 획</a:t>
            </a:r>
          </a:p>
        </p:txBody>
      </p:sp>
      <p:sp>
        <p:nvSpPr>
          <p:cNvPr id="141" name="텍스트 상자 140"/>
          <p:cNvSpPr txBox="1"/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마인드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</a:t>
            </a:r>
            <a:r>
              <a:rPr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맵</a:t>
            </a:r>
            <a:endParaRPr lang="ko-KR" altLang="en-US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142" name="텍스트 상자 141"/>
          <p:cNvSpPr txBox="1"/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lang="ko-KR" altLang="en-US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개발</a:t>
            </a:r>
          </a:p>
        </p:txBody>
      </p:sp>
      <p:sp>
        <p:nvSpPr>
          <p:cNvPr id="143" name="텍스트 상자 142"/>
          <p:cNvSpPr txBox="1"/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Diagram</a:t>
            </a:r>
            <a:endParaRPr lang="ko-KR" altLang="en-US" sz="2400" b="1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/>
          <p:nvPr/>
        </p:nvSpPr>
        <p:spPr>
          <a:xfrm>
            <a:off x="5671185" y="5548673"/>
            <a:ext cx="811530" cy="450172"/>
          </a:xfrm>
          <a:prstGeom prst="rect">
            <a:avLst/>
          </a:prstGeom>
          <a:noFill/>
          <a:ln w="0">
            <a:noFill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>
              <a:defRPr/>
            </a:pPr>
            <a:r>
              <a:rPr lang="ko-KR" altLang="en-US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시연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=""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=""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3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379253"/>
            <a:ext cx="37818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승부욕을 자극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하는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 아이템전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,</a:t>
            </a:r>
          </a:p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7432" y="5390120"/>
            <a:ext cx="318228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게임 유저가 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10-20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대에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7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/>
          <a:srcRect r="990"/>
          <a:stretch>
            <a:fillRect/>
          </a:stretch>
        </p:blipFill>
        <p:spPr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4" name="텍스트 상자 163"/>
          <p:cNvSpPr txBox="1"/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출처 </a:t>
            </a:r>
            <a:r>
              <a:rPr lang="en-US" altLang="ko-KR" sz="1200">
                <a:latin typeface="나눔고딕"/>
                <a:ea typeface="나눔고딕"/>
              </a:rPr>
              <a:t>: </a:t>
            </a:r>
            <a:r>
              <a:rPr lang="ko-KR" altLang="en-US" sz="1200">
                <a:latin typeface="나눔고딕"/>
                <a:ea typeface="나눔고딕"/>
              </a:rPr>
              <a:t> </a:t>
            </a:r>
            <a:r>
              <a:rPr sz="1200">
                <a:latin typeface="나눔고딕"/>
                <a:ea typeface="나눔고딕"/>
              </a:rPr>
              <a:t>손안에</a:t>
            </a:r>
            <a:r>
              <a:rPr lang="ko-KR" altLang="en-US" sz="1200">
                <a:latin typeface="나눔고딕"/>
                <a:ea typeface="나눔고딕"/>
              </a:rPr>
              <a:t>서 즐기는 카트의 재미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https://game.donga.com/95213/</a:t>
            </a:r>
            <a:endParaRPr sz="120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          카트 플레이타임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lang="en-US" altLang="ko-KR" sz="1200">
                <a:latin typeface="나눔고딕"/>
                <a:ea typeface="나눔고딕"/>
                <a:hlinkClick r:id="rId4"/>
              </a:rPr>
              <a:t>https://n.news.naver.com/article/018/0004658177 </a:t>
            </a:r>
            <a:endParaRPr lang="ko-KR" altLang="en-US" sz="1200">
              <a:latin typeface="나눔고딕"/>
              <a:ea typeface="나눔고딕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sp>
        <p:nvSpPr>
          <p:cNvPr id="1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/>
                <a:gridCol w="3256321"/>
                <a:gridCol w="3112401"/>
                <a:gridCol w="3112401"/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1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벤치마킹</a:t>
                      </a:r>
                      <a:endParaRPr lang="ko-KR" altLang="en-US" sz="21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모두의 마블</a:t>
                      </a:r>
                      <a:endParaRPr lang="ko-KR" altLang="en-US" sz="25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애니팡</a:t>
                      </a:r>
                      <a:endParaRPr lang="ko-KR" altLang="en-US" sz="2500" b="1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카트라이더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400" b="1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러쉬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장점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간단한 게임방법</a:t>
                      </a:r>
                      <a:endParaRPr lang="ko-KR" altLang="en-US" sz="2100" b="0" i="0" kern="1200">
                        <a:solidFill>
                          <a:srgbClr val="E6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랭킹 시스템</a:t>
                      </a:r>
                      <a:r>
                        <a:rPr lang="ko-KR" sz="2000" b="0" i="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을 </a:t>
                      </a:r>
                      <a:r>
                        <a:rPr lang="ko-KR" altLang="en-US" sz="2000" b="0" i="0" kern="1200">
                          <a:solidFill>
                            <a:schemeClr val="tx1"/>
                          </a:solidFill>
                          <a:latin typeface="나눔스퀘어라운드 Bold"/>
                          <a:ea typeface="나눔스퀘어라운드 Bold"/>
                        </a:rPr>
                        <a:t>통한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승부욕</a:t>
                      </a:r>
                      <a:r>
                        <a:rPr lang="en-US" alt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 </a:t>
                      </a:r>
                      <a:r>
                        <a:rPr lang="ko-KR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자극</a:t>
                      </a:r>
                      <a:endParaRPr lang="ko-KR" altLang="en-US" sz="2000" b="0" i="0" kern="1200">
                        <a:solidFill>
                          <a:srgbClr val="E60000"/>
                        </a:solidFill>
                        <a:latin typeface="나눔스퀘어라운드 Bold"/>
                        <a:ea typeface="나눔스퀘어라운드 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승부욕을 자극</a:t>
                      </a:r>
                      <a:r>
                        <a:rPr lang="ko-KR" altLang="en-US" sz="2000" b="0" i="0" kern="120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하는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아이템전</a:t>
                      </a:r>
                      <a:r>
                        <a:rPr lang="en-US" altLang="ko-KR" sz="2000" b="0" i="0" kern="1200">
                          <a:solidFill>
                            <a:schemeClr val="tx1"/>
                          </a:solidFill>
                          <a:latin typeface="나눔스퀘어라운드 Bold"/>
                          <a:ea typeface="나눔스퀘어라운드 Bold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altLang="en-US" sz="2000" b="0" i="0" kern="1200">
                          <a:solidFill>
                            <a:srgbClr val="E60000"/>
                          </a:solidFill>
                          <a:latin typeface="나눔스퀘어라운드 Bold"/>
                          <a:ea typeface="나눔스퀘어라운드 Bold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  <a:defRPr/>
                      </a:pP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나눔스퀘어라운드 ExtraBold"/>
                          <a:ea typeface="나눔스퀘어라운드 ExtraBold"/>
                        </a:rPr>
                        <a:t>단점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나눔스퀘어라운드 ExtraBold"/>
                        <a:ea typeface="나눔스퀘어라운드 ExtraBold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  <a:defRPr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/>
                          <a:ea typeface="나눔스퀘어라운드 Bold"/>
                        </a:rPr>
                        <a:t>긴 플레이 시간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빠른 게임 진행으로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중장년층의 적응이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게임 유저가 </a:t>
                      </a:r>
                      <a:r>
                        <a:rPr lang="en-US" altLang="ko-KR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10-20</a:t>
                      </a: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대에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sz="20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/>
                          <a:ea typeface="나눔스퀘어라운드 Bold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65" name="텍스트 상자 164"/>
          <p:cNvSpPr txBox="1"/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출처 </a:t>
            </a:r>
            <a:r>
              <a:rPr lang="en-US" altLang="ko-KR" sz="1067">
                <a:latin typeface="나눔고딕"/>
                <a:ea typeface="나눔고딕"/>
              </a:rPr>
              <a:t>: </a:t>
            </a:r>
            <a:r>
              <a:rPr lang="ko-KR" altLang="en-US" sz="1067">
                <a:latin typeface="나눔고딕"/>
                <a:ea typeface="나눔고딕"/>
              </a:rPr>
              <a:t>모두의마블 게임플레이시간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sz="1067">
                <a:solidFill>
                  <a:srgbClr val="000000"/>
                </a:solidFill>
                <a:latin typeface="나눔고딕"/>
                <a:ea typeface="나눔고딕"/>
                <a:hlinkClick r:id="rId2"/>
              </a:rPr>
              <a:t>https://game.donga.com/64037/</a:t>
            </a:r>
            <a:endParaRPr sz="1067">
              <a:solidFill>
                <a:srgbClr val="000000"/>
              </a:solid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         카트라이더 유저 연령층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sz="1067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http://www.gameand.co.kr/news/articleView.html?idxno=7343</a:t>
            </a:r>
            <a:endParaRPr sz="1067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067">
                <a:latin typeface="나눔고딕"/>
                <a:ea typeface="나눔고딕"/>
              </a:rPr>
              <a:t>         애니팡 시간제한 방식의 단점 </a:t>
            </a:r>
            <a:r>
              <a:rPr lang="en-US" altLang="ko-KR" sz="1067">
                <a:latin typeface="나눔고딕"/>
                <a:ea typeface="나눔고딕"/>
              </a:rPr>
              <a:t>- </a:t>
            </a:r>
            <a:r>
              <a:rPr lang="en-US" altLang="ko-KR" sz="1067">
                <a:latin typeface="나눔고딕"/>
                <a:ea typeface="나눔고딕"/>
                <a:hlinkClick r:id="rId4"/>
              </a:rPr>
              <a:t>http://www.businesspost.co.kr/BP?command=naver&amp;num=18097</a:t>
            </a:r>
            <a:r>
              <a:rPr lang="en-US" altLang="ko-KR" sz="1067">
                <a:latin typeface="나눔고딕"/>
                <a:ea typeface="나눔고딕"/>
              </a:rPr>
              <a:t> </a:t>
            </a:r>
            <a:endParaRPr lang="ko-KR" altLang="en-US" sz="1067">
              <a:latin typeface="나눔고딕"/>
              <a:ea typeface="나눔고딕"/>
            </a:endParaRPr>
          </a:p>
        </p:txBody>
      </p:sp>
      <p:sp>
        <p:nvSpPr>
          <p:cNvPr id="13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텍스트 상자 153"/>
          <p:cNvSpPr txBox="1"/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분석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08277" cy="48401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뿌요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젤리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의 색상이 같으면 폭발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하여 점수 획득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아이템을 이용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상대 유저를 공격하여 승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/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패 결정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게임 플레이를 통해 얻은 점수로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랭킹을 비교하여 승부욕 유발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적당한 플레이 타임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나눔스퀘어라운드 Bold"/>
                <a:ea typeface="나눔스퀘어라운드 Bold"/>
              </a:rPr>
              <a:t>-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게임 시작 후 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30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초 마다 속도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UP,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5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분 안에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점수가 높은 유저가 승리</a:t>
            </a:r>
          </a:p>
        </p:txBody>
      </p:sp>
      <p:sp>
        <p:nvSpPr>
          <p:cNvPr id="6" name="도형 155"/>
          <p:cNvSpPr/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153"/>
          <p:cNvSpPr txBox="1"/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/>
          <p:nvPr/>
        </p:nvSpPr>
        <p:spPr>
          <a:xfrm>
            <a:off x="5356860" y="3571875"/>
            <a:ext cx="1501776" cy="548005"/>
          </a:xfrm>
          <a:prstGeom prst="roundRect">
            <a:avLst>
              <a:gd name="adj" fmla="val 16667"/>
            </a:avLst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 b="1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67" name="텍스트 상자 166"/>
          <p:cNvSpPr txBox="1"/>
          <p:nvPr/>
        </p:nvSpPr>
        <p:spPr>
          <a:xfrm>
            <a:off x="5452166" y="36117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젤리젤리</a:t>
            </a: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/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3" name="텍스트 상자 172"/>
          <p:cNvSpPr txBox="1"/>
          <p:nvPr/>
        </p:nvSpPr>
        <p:spPr>
          <a:xfrm>
            <a:off x="4152113" y="203840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온 가족이</a:t>
            </a:r>
          </a:p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함께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/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7" name="텍스트 상자 176"/>
          <p:cNvSpPr txBox="1"/>
          <p:nvPr/>
        </p:nvSpPr>
        <p:spPr>
          <a:xfrm>
            <a:off x="7221583" y="2022673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간단한</a:t>
            </a:r>
            <a:b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</a:b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플레이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49604"/>
            <a:chOff x="5467985" y="2471420"/>
            <a:chExt cx="1279525" cy="649605"/>
          </a:xfrm>
        </p:grpSpPr>
        <p:sp>
          <p:nvSpPr>
            <p:cNvPr id="179" name="도형 178"/>
            <p:cNvSpPr/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Cambria"/>
                <a:ea typeface="Arial Unicode MS"/>
              </a:endParaRPr>
            </a:p>
          </p:txBody>
        </p:sp>
        <p:sp>
          <p:nvSpPr>
            <p:cNvPr id="180" name="텍스트 상자 179"/>
            <p:cNvSpPr txBox="1"/>
            <p:nvPr/>
          </p:nvSpPr>
          <p:spPr>
            <a:xfrm>
              <a:off x="5704441" y="2503171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다양한</a:t>
              </a:r>
            </a:p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연령층</a:t>
              </a:r>
              <a:endParaRPr lang="ko-KR" altLang="en-US" sz="1600">
                <a:solidFill>
                  <a:srgbClr val="000000"/>
                </a:solidFill>
                <a:latin typeface="나눔스퀘어 Bold"/>
                <a:ea typeface="나눔스퀘어 Bold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/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4" name="텍스트 상자 183"/>
          <p:cNvSpPr txBox="1"/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랭킹시스템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8" name="텍스트 상자 187"/>
          <p:cNvSpPr txBox="1"/>
          <p:nvPr/>
        </p:nvSpPr>
        <p:spPr>
          <a:xfrm>
            <a:off x="4107060" y="5423927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/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2" name="텍스트 상자 191"/>
            <p:cNvSpPr txBox="1"/>
            <p:nvPr/>
          </p:nvSpPr>
          <p:spPr>
            <a:xfrm>
              <a:off x="8854610" y="386016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467">
                  <a:solidFill>
                    <a:srgbClr val="000000"/>
                  </a:solidFill>
                  <a:latin typeface="나눔바른고딕"/>
                  <a:ea typeface="나눔바른고딕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/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6" name="텍스트 상자 195"/>
          <p:cNvSpPr txBox="1"/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제한시간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198" name="도형 197"/>
          <p:cNvSpPr/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99" name="텍스트 상자 198"/>
          <p:cNvSpPr txBox="1"/>
          <p:nvPr/>
        </p:nvSpPr>
        <p:spPr>
          <a:xfrm>
            <a:off x="7357839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플레이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타임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01" name="도형 200"/>
          <p:cNvSpPr/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202" name="텍스트 상자 201"/>
          <p:cNvSpPr txBox="1"/>
          <p:nvPr/>
        </p:nvSpPr>
        <p:spPr>
          <a:xfrm>
            <a:off x="4182206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승부욕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자극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49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51261" y="1169378"/>
          <a:ext cx="11268721" cy="4157294"/>
        </p:xfrm>
        <a:graphic>
          <a:graphicData uri="http://schemas.openxmlformats.org/drawingml/2006/table">
            <a:tbl>
              <a:tblPr firstRow="1" bandRow="1"/>
              <a:tblGrid>
                <a:gridCol w="1088858"/>
                <a:gridCol w="1679331"/>
                <a:gridCol w="1066800"/>
                <a:gridCol w="1047750"/>
                <a:gridCol w="1821917"/>
                <a:gridCol w="3197451"/>
                <a:gridCol w="1366614"/>
              </a:tblGrid>
              <a:tr h="64209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671512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회원가입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 진입을 위한 필수 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Id, pw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628262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회원가입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비회원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유저의 기본 정보를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DB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에 저장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Id, pw,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, Email,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1215425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계정찾기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회원가입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를 잃어버릴 경우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, Email,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/>
                <a:gridCol w="1679331"/>
                <a:gridCol w="1066800"/>
                <a:gridCol w="1047750"/>
                <a:gridCol w="1821917"/>
                <a:gridCol w="3197451"/>
                <a:gridCol w="1366614"/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접속유저 리스트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실시간</a:t>
                      </a: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로비 접속 유저 리스트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유저채팅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로비에 접속한 유저간 소통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플레이를 통해 얻은 점수비교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Id, Score, Rank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latin typeface="나눔고딕 ExtraBold"/>
                          <a:ea typeface="나눔고딕 ExtraBold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864498"/>
              </p:ext>
            </p:extLst>
          </p:nvPr>
        </p:nvGraphicFramePr>
        <p:xfrm>
          <a:off x="452114" y="1169205"/>
          <a:ext cx="11263473" cy="3136620"/>
        </p:xfrm>
        <a:graphic>
          <a:graphicData uri="http://schemas.openxmlformats.org/drawingml/2006/table">
            <a:tbl>
              <a:tblPr firstRow="1" bandRow="1"/>
              <a:tblGrid>
                <a:gridCol w="1088858"/>
                <a:gridCol w="1679331"/>
                <a:gridCol w="1066800"/>
                <a:gridCol w="1047750"/>
                <a:gridCol w="2190726"/>
                <a:gridCol w="3162340"/>
                <a:gridCol w="1027668"/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하기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방장에 있는 유저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명이 준비 완료 시 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취소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취소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준비 버튼 활성화 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 나가기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방에서 퇴장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(USER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는 로비 진입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)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 dirty="0" smtClean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8939"/>
              </p:ext>
            </p:extLst>
          </p:nvPr>
        </p:nvGraphicFramePr>
        <p:xfrm>
          <a:off x="455115" y="1170715"/>
          <a:ext cx="11265663" cy="4624386"/>
        </p:xfrm>
        <a:graphic>
          <a:graphicData uri="http://schemas.openxmlformats.org/drawingml/2006/table">
            <a:tbl>
              <a:tblPr firstRow="1" bandRow="1"/>
              <a:tblGrid>
                <a:gridCol w="1088858"/>
                <a:gridCol w="1679331"/>
                <a:gridCol w="1066800"/>
                <a:gridCol w="1047750"/>
                <a:gridCol w="2190726"/>
                <a:gridCol w="3164530"/>
                <a:gridCol w="1027668"/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상대편 </a:t>
                      </a:r>
                      <a:r>
                        <a:rPr lang="ko-KR" altLang="en-US" sz="1600" kern="0" spc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에게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2114" y="1168540"/>
          <a:ext cx="11268721" cy="3107487"/>
        </p:xfrm>
        <a:graphic>
          <a:graphicData uri="http://schemas.openxmlformats.org/drawingml/2006/table">
            <a:tbl>
              <a:tblPr firstRow="1" bandRow="1"/>
              <a:tblGrid>
                <a:gridCol w="1088858"/>
                <a:gridCol w="1679331"/>
                <a:gridCol w="1066800"/>
                <a:gridCol w="1047750"/>
                <a:gridCol w="2190726"/>
                <a:gridCol w="3167588"/>
                <a:gridCol w="1027668"/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로비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게임종료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196" name="도형 190"/>
          <p:cNvSpPr/>
          <p:nvPr/>
        </p:nvSpPr>
        <p:spPr>
          <a:xfrm>
            <a:off x="5887072" y="3664593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sp>
        <p:nvSpPr>
          <p:cNvPr id="43" name="도형 185"/>
          <p:cNvSpPr/>
          <p:nvPr/>
        </p:nvSpPr>
        <p:spPr>
          <a:xfrm>
            <a:off x="2807493" y="2895600"/>
            <a:ext cx="17208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준비</a:t>
            </a:r>
            <a:r>
              <a:rPr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하기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6" name="도형 187"/>
          <p:cNvSpPr/>
          <p:nvPr/>
        </p:nvSpPr>
        <p:spPr>
          <a:xfrm>
            <a:off x="9505486" y="2895596"/>
            <a:ext cx="12255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이동</a:t>
            </a:r>
          </a:p>
        </p:txBody>
      </p:sp>
      <p:cxnSp>
        <p:nvCxnSpPr>
          <p:cNvPr id="59" name="도형 189"/>
          <p:cNvCxnSpPr>
            <a:stCxn id="43" idx="3"/>
            <a:endCxn id="23" idx="1"/>
          </p:cNvCxnSpPr>
          <p:nvPr/>
        </p:nvCxnSpPr>
        <p:spPr>
          <a:xfrm flipV="1">
            <a:off x="4528343" y="3090862"/>
            <a:ext cx="163644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도형 190"/>
          <p:cNvSpPr/>
          <p:nvPr/>
        </p:nvSpPr>
        <p:spPr>
          <a:xfrm>
            <a:off x="6723059" y="2527644"/>
            <a:ext cx="1325479" cy="1128376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 임 시 작</a:t>
            </a:r>
          </a:p>
          <a:p>
            <a:pPr algn="ctr">
              <a:defRPr/>
            </a:pPr>
            <a:r>
              <a:rPr lang="en-US" altLang="ko-KR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상세 설명 다음페이지</a:t>
            </a:r>
            <a:r>
              <a:rPr lang="en-US" altLang="ko-KR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8048538" y="3090860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422799" y="3242560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4691987" y="2895599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6548254" y="3090862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87"/>
          <p:cNvSpPr/>
          <p:nvPr/>
        </p:nvSpPr>
        <p:spPr>
          <a:xfrm>
            <a:off x="8216878" y="2895597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</p:cNvCxnSpPr>
          <p:nvPr/>
        </p:nvCxnSpPr>
        <p:spPr>
          <a:xfrm>
            <a:off x="9290086" y="3090860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도형 200"/>
          <p:cNvCxnSpPr/>
          <p:nvPr/>
        </p:nvCxnSpPr>
        <p:spPr>
          <a:xfrm>
            <a:off x="2290175" y="3739943"/>
            <a:ext cx="355717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도형 200"/>
          <p:cNvCxnSpPr/>
          <p:nvPr/>
        </p:nvCxnSpPr>
        <p:spPr>
          <a:xfrm>
            <a:off x="2645892" y="3739943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200"/>
          <p:cNvCxnSpPr/>
          <p:nvPr/>
        </p:nvCxnSpPr>
        <p:spPr>
          <a:xfrm>
            <a:off x="2645892" y="3072223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200"/>
          <p:cNvCxnSpPr/>
          <p:nvPr/>
        </p:nvCxnSpPr>
        <p:spPr>
          <a:xfrm flipH="1">
            <a:off x="2629947" y="3072223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도형 200"/>
          <p:cNvCxnSpPr/>
          <p:nvPr/>
        </p:nvCxnSpPr>
        <p:spPr>
          <a:xfrm flipH="1">
            <a:off x="2642711" y="4392616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85"/>
          <p:cNvSpPr/>
          <p:nvPr/>
        </p:nvSpPr>
        <p:spPr>
          <a:xfrm>
            <a:off x="2817018" y="4200525"/>
            <a:ext cx="1368425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나가기</a:t>
            </a:r>
          </a:p>
        </p:txBody>
      </p:sp>
      <p:sp>
        <p:nvSpPr>
          <p:cNvPr id="173" name="도형 187"/>
          <p:cNvSpPr/>
          <p:nvPr/>
        </p:nvSpPr>
        <p:spPr>
          <a:xfrm>
            <a:off x="4685836" y="4200521"/>
            <a:ext cx="12255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이동</a:t>
            </a:r>
          </a:p>
        </p:txBody>
      </p:sp>
      <p:cxnSp>
        <p:nvCxnSpPr>
          <p:cNvPr id="174" name="도형 189"/>
          <p:cNvCxnSpPr>
            <a:stCxn id="172" idx="3"/>
          </p:cNvCxnSpPr>
          <p:nvPr/>
        </p:nvCxnSpPr>
        <p:spPr>
          <a:xfrm>
            <a:off x="4185443" y="4395787"/>
            <a:ext cx="516069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46513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3" y="1165275"/>
          <a:ext cx="11268722" cy="5112636"/>
        </p:xfrm>
        <a:graphic>
          <a:graphicData uri="http://schemas.openxmlformats.org/drawingml/2006/table">
            <a:tbl>
              <a:tblPr firstRow="1" bandRow="1"/>
              <a:tblGrid>
                <a:gridCol w="1883180"/>
                <a:gridCol w="1883180"/>
                <a:gridCol w="1852826"/>
                <a:gridCol w="1883181"/>
                <a:gridCol w="3766355"/>
              </a:tblGrid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1261" y="1170440"/>
          <a:ext cx="11268720" cy="3888484"/>
        </p:xfrm>
        <a:graphic>
          <a:graphicData uri="http://schemas.openxmlformats.org/drawingml/2006/table">
            <a:tbl>
              <a:tblPr firstRow="1" bandRow="1"/>
              <a:tblGrid>
                <a:gridCol w="1883179"/>
                <a:gridCol w="1883179"/>
                <a:gridCol w="1852827"/>
                <a:gridCol w="1883179"/>
                <a:gridCol w="3766356"/>
              </a:tblGrid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167754"/>
          <a:ext cx="11268720" cy="3888484"/>
        </p:xfrm>
        <a:graphic>
          <a:graphicData uri="http://schemas.openxmlformats.org/drawingml/2006/table">
            <a:tbl>
              <a:tblPr/>
              <a:tblGrid>
                <a:gridCol w="1883179"/>
                <a:gridCol w="1883179"/>
                <a:gridCol w="1852827"/>
                <a:gridCol w="1883179"/>
                <a:gridCol w="3766356"/>
              </a:tblGrid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170929"/>
          <a:ext cx="11268720" cy="2664332"/>
        </p:xfrm>
        <a:graphic>
          <a:graphicData uri="http://schemas.openxmlformats.org/drawingml/2006/table">
            <a:tbl>
              <a:tblPr/>
              <a:tblGrid>
                <a:gridCol w="1883179"/>
                <a:gridCol w="1883179"/>
                <a:gridCol w="1852827"/>
                <a:gridCol w="1883179"/>
                <a:gridCol w="3766356"/>
              </a:tblGrid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역할분담</a:t>
            </a:r>
          </a:p>
        </p:txBody>
      </p:sp>
      <p:sp>
        <p:nvSpPr>
          <p:cNvPr id="176" name="텍스트 상자 167"/>
          <p:cNvSpPr txBox="1"/>
          <p:nvPr/>
        </p:nvSpPr>
        <p:spPr>
          <a:xfrm>
            <a:off x="4490341" y="3340240"/>
            <a:ext cx="3230247" cy="49415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defRPr/>
            </a:pPr>
            <a:r>
              <a:rPr 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Team. </a:t>
            </a:r>
            <a:r>
              <a:rPr lang="ko-KR" altLang="en-US" sz="2400">
                <a:solidFill>
                  <a:srgbClr val="000000"/>
                </a:solidFill>
                <a:latin typeface="나눔고딕 ExtraBold"/>
                <a:ea typeface="나눔고딕 ExtraBold"/>
              </a:rPr>
              <a:t>공사장</a:t>
            </a:r>
          </a:p>
        </p:txBody>
      </p:sp>
      <p:grpSp>
        <p:nvGrpSpPr>
          <p:cNvPr id="177" name="그룹 3"/>
          <p:cNvGrpSpPr/>
          <p:nvPr/>
        </p:nvGrpSpPr>
        <p:grpSpPr>
          <a:xfrm>
            <a:off x="1195602" y="1351797"/>
            <a:ext cx="3926840" cy="2348559"/>
            <a:chOff x="774382" y="1164865"/>
            <a:chExt cx="2945130" cy="1761419"/>
          </a:xfrm>
        </p:grpSpPr>
        <p:sp>
          <p:nvSpPr>
            <p:cNvPr id="178" name="텍스트 상자 163"/>
            <p:cNvSpPr txBox="1"/>
            <p:nvPr/>
          </p:nvSpPr>
          <p:spPr>
            <a:xfrm>
              <a:off x="774382" y="1964922"/>
              <a:ext cx="2945130" cy="96136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김현준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"/>
                  <a:ea typeface="나눔고딕"/>
                </a:rPr>
                <a:t>네트워크 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"/>
                  <a:ea typeface="나눔고딕"/>
                </a:rPr>
                <a:t>-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서버구축</a:t>
              </a: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데이터 통신</a:t>
              </a:r>
            </a:p>
          </p:txBody>
        </p:sp>
        <p:pic>
          <p:nvPicPr>
            <p:cNvPr id="179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24750" t="43680" r="62170" b="43580"/>
            <a:stretch>
              <a:fillRect/>
            </a:stretch>
          </p:blipFill>
          <p:spPr>
            <a:xfrm>
              <a:off x="1862613" y="1164865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80" name="텍스트 상자 164"/>
          <p:cNvSpPr txBox="1"/>
          <p:nvPr/>
        </p:nvSpPr>
        <p:spPr>
          <a:xfrm>
            <a:off x="7147344" y="2418544"/>
            <a:ext cx="3948432" cy="128181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119380" tIns="61807" rIns="119380" bIns="61807" anchor="t">
            <a:spAutoFit/>
          </a:bodyPr>
          <a:lstStyle/>
          <a:p>
            <a:pPr algn="ctr" defTabSz="507987">
              <a:lnSpc>
                <a:spcPct val="150000"/>
              </a:lnSpc>
              <a:defRPr/>
            </a:pPr>
            <a:r>
              <a:rPr sz="1700" b="1">
                <a:solidFill>
                  <a:srgbClr val="000000"/>
                </a:solidFill>
                <a:latin typeface="나눔고딕 ExtraBold"/>
                <a:ea typeface="나눔고딕 ExtraBold"/>
              </a:rPr>
              <a:t>박성언</a:t>
            </a:r>
          </a:p>
          <a:p>
            <a:pPr algn="ctr" defTabSz="507987">
              <a:lnSpc>
                <a:spcPct val="150000"/>
              </a:lnSpc>
              <a:defRPr/>
            </a:pPr>
            <a:r>
              <a:rPr lang="ko-KR" altLang="en-US" sz="1700" b="1">
                <a:solidFill>
                  <a:srgbClr val="000000"/>
                </a:solidFill>
                <a:latin typeface="나눔고딕"/>
                <a:ea typeface="나눔고딕"/>
              </a:rPr>
              <a:t>게임 로직</a:t>
            </a:r>
          </a:p>
          <a:p>
            <a:pPr algn="ctr" defTabSz="507987">
              <a:lnSpc>
                <a:spcPct val="150000"/>
              </a:lnSpc>
              <a:defRPr/>
            </a:pPr>
            <a:r>
              <a:rPr lang="en-US" altLang="ko-KR" sz="1700" b="1">
                <a:solidFill>
                  <a:srgbClr val="000000"/>
                </a:solidFill>
                <a:latin typeface="나눔고딕"/>
                <a:ea typeface="나눔고딕"/>
              </a:rPr>
              <a:t>-  </a:t>
            </a:r>
            <a:r>
              <a:rPr lang="ko-KR" altLang="en-US" sz="1700" b="1">
                <a:solidFill>
                  <a:srgbClr val="000000"/>
                </a:solidFill>
                <a:latin typeface="나눔고딕"/>
                <a:ea typeface="나눔고딕"/>
              </a:rPr>
              <a:t>게임 화면</a:t>
            </a:r>
            <a:r>
              <a:rPr lang="en-US" altLang="ko-KR" sz="1700" b="1">
                <a:solidFill>
                  <a:srgbClr val="000000"/>
                </a:solidFill>
                <a:latin typeface="나눔고딕"/>
                <a:ea typeface="나눔고딕"/>
              </a:rPr>
              <a:t>, </a:t>
            </a:r>
            <a:r>
              <a:rPr lang="ko-KR" altLang="en-US" sz="1700" b="1">
                <a:solidFill>
                  <a:srgbClr val="000000"/>
                </a:solidFill>
                <a:latin typeface="나눔고딕"/>
                <a:ea typeface="나눔고딕"/>
              </a:rPr>
              <a:t>게임 아이템</a:t>
            </a:r>
            <a:r>
              <a:rPr lang="en-US" altLang="ko-KR" sz="1700" b="1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endParaRPr lang="ko-KR" altLang="en-US" sz="1700" b="1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pic>
        <p:nvPicPr>
          <p:cNvPr id="18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2"/>
          <a:srcRect l="12580" t="43680" r="75150" b="43580"/>
          <a:stretch>
            <a:fillRect/>
          </a:stretch>
        </p:blipFill>
        <p:spPr>
          <a:xfrm>
            <a:off x="8635949" y="1324961"/>
            <a:ext cx="962660" cy="1026160"/>
          </a:xfrm>
          <a:prstGeom prst="rect">
            <a:avLst/>
          </a:prstGeom>
          <a:noFill/>
        </p:spPr>
      </p:pic>
      <p:grpSp>
        <p:nvGrpSpPr>
          <p:cNvPr id="182" name="그룹 1"/>
          <p:cNvGrpSpPr/>
          <p:nvPr/>
        </p:nvGrpSpPr>
        <p:grpSpPr>
          <a:xfrm>
            <a:off x="7431198" y="3982947"/>
            <a:ext cx="3384552" cy="2327260"/>
            <a:chOff x="977739" y="1182283"/>
            <a:chExt cx="2538414" cy="1745445"/>
          </a:xfrm>
        </p:grpSpPr>
        <p:sp>
          <p:nvSpPr>
            <p:cNvPr id="183" name="텍스트 상자 166"/>
            <p:cNvSpPr txBox="1"/>
            <p:nvPr/>
          </p:nvSpPr>
          <p:spPr>
            <a:xfrm>
              <a:off x="977739" y="1964925"/>
              <a:ext cx="2538414" cy="962802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김영</a:t>
              </a:r>
              <a:r>
                <a:rPr lang="ko-KR" altLang="en-US" sz="1700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재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회원 </a:t>
              </a: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DB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구축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"/>
                  <a:ea typeface="나눔고딕"/>
                </a:rPr>
                <a:t>- 로그인 , 회원가입</a:t>
              </a:r>
              <a:r>
                <a:rPr 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계정찾기</a:t>
              </a:r>
            </a:p>
          </p:txBody>
        </p:sp>
        <p:pic>
          <p:nvPicPr>
            <p:cNvPr id="184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62140" t="44280" r="24780" b="44000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185" name="그룹 2"/>
          <p:cNvGrpSpPr/>
          <p:nvPr/>
        </p:nvGrpSpPr>
        <p:grpSpPr>
          <a:xfrm>
            <a:off x="980256" y="3948090"/>
            <a:ext cx="4282601" cy="2362117"/>
            <a:chOff x="612873" y="1143852"/>
            <a:chExt cx="3211951" cy="1771587"/>
          </a:xfrm>
        </p:grpSpPr>
        <p:pic>
          <p:nvPicPr>
            <p:cNvPr id="186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/>
            <a:srcRect l="37340" t="43680" r="50320" b="43580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87" name="텍스트 상자 174"/>
            <p:cNvSpPr txBox="1"/>
            <p:nvPr/>
          </p:nvSpPr>
          <p:spPr>
            <a:xfrm>
              <a:off x="612873" y="1952634"/>
              <a:ext cx="3211951" cy="962804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119380" tIns="61807" rIns="119380" bIns="61807" anchor="t">
              <a:spAutoFit/>
            </a:bodyPr>
            <a:lstStyle/>
            <a:p>
              <a:pPr algn="ctr" defTabSz="507987">
                <a:lnSpc>
                  <a:spcPct val="150000"/>
                </a:lnSpc>
                <a:defRPr/>
              </a:pPr>
              <a:r>
                <a:rPr sz="1700" b="1">
                  <a:solidFill>
                    <a:srgbClr val="000000"/>
                  </a:solidFill>
                  <a:latin typeface="나눔고딕 ExtraBold"/>
                  <a:ea typeface="나눔고딕 ExtraBold"/>
                </a:rPr>
                <a:t>김예솔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로비</a:t>
              </a:r>
            </a:p>
            <a:p>
              <a:pPr algn="ctr" defTabSz="507987">
                <a:lnSpc>
                  <a:spcPct val="150000"/>
                </a:lnSpc>
                <a:defRPr/>
              </a:pP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-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방 만들기</a:t>
              </a: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채팅</a:t>
              </a: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 랭킹</a:t>
              </a:r>
              <a:r>
                <a:rPr lang="en-US" altLang="ko-KR" sz="1700" b="1">
                  <a:solidFill>
                    <a:srgbClr val="000000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700" b="1">
                  <a:solidFill>
                    <a:srgbClr val="000000"/>
                  </a:solidFill>
                  <a:latin typeface="나눔고딕"/>
                  <a:ea typeface="나눔고딕"/>
                </a:rPr>
                <a:t>유저리스트</a:t>
              </a:r>
            </a:p>
          </p:txBody>
        </p:sp>
      </p:grp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6246" y="1632230"/>
            <a:ext cx="2581195" cy="1133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906810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35885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26791" y="4810462"/>
            <a:ext cx="747918" cy="1162721"/>
          </a:xfrm>
          <a:prstGeom prst="rect">
            <a:avLst/>
          </a:prstGeom>
          <a:noFill/>
        </p:spPr>
      </p:pic>
      <p:grpSp>
        <p:nvGrpSpPr>
          <p:cNvPr id="5132" name="그룹 5131"/>
          <p:cNvGrpSpPr/>
          <p:nvPr/>
        </p:nvGrpSpPr>
        <p:grpSpPr>
          <a:xfrm>
            <a:off x="2389789" y="2957668"/>
            <a:ext cx="7488147" cy="1705282"/>
            <a:chOff x="2389789" y="2818948"/>
            <a:chExt cx="7488147" cy="170528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389789" y="2818948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직선 연결선 6"/>
            <p:cNvCxnSpPr/>
            <p:nvPr/>
          </p:nvCxnSpPr>
          <p:spPr>
            <a:xfrm>
              <a:off x="2389789" y="4524230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9" name="TextBox 10"/>
          <p:cNvSpPr txBox="1"/>
          <p:nvPr/>
        </p:nvSpPr>
        <p:spPr>
          <a:xfrm>
            <a:off x="7686820" y="1875680"/>
            <a:ext cx="1735455" cy="6470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2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windows 10</a:t>
            </a:r>
            <a:endParaRPr lang="en-US" altLang="ko-KR" sz="2300" b="1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en-US" altLang="ko-KR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PRO, HOME</a:t>
            </a:r>
            <a:endParaRPr lang="en-US" altLang="ko-KR" sz="1500" b="1">
              <a:latin typeface="나눔바른고딕"/>
              <a:ea typeface="나눔바른고딕"/>
            </a:endParaRPr>
          </a:p>
        </p:txBody>
      </p: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41482" y="3496108"/>
            <a:ext cx="2446014" cy="628402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2685538" y="3517922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5130" name="TextBox 10"/>
          <p:cNvSpPr txBox="1"/>
          <p:nvPr/>
        </p:nvSpPr>
        <p:spPr>
          <a:xfrm>
            <a:off x="6454181" y="3388453"/>
            <a:ext cx="36155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Eclipse IDE</a:t>
            </a:r>
            <a:r>
              <a:rPr lang="ko-KR" altLang="en-US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</a:t>
            </a: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for Enterprise Java Developers</a:t>
            </a:r>
          </a:p>
          <a:p>
            <a:pPr lvl="0" algn="ctr">
              <a:defRPr/>
            </a:pPr>
            <a:r>
              <a:rPr lang="en-US" altLang="ko-KR" sz="1500" b="1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ver</a:t>
            </a:r>
            <a:r>
              <a:rPr lang="en-US" altLang="ko-KR" sz="15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4.1.15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5131" name="TextBox 10"/>
          <p:cNvSpPr txBox="1"/>
          <p:nvPr/>
        </p:nvSpPr>
        <p:spPr>
          <a:xfrm>
            <a:off x="7849967" y="5192922"/>
            <a:ext cx="1316355" cy="47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jdk-1.8</a:t>
            </a:r>
            <a:endParaRPr lang="en-US" altLang="ko-KR" sz="2500" b="1"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grpSp>
        <p:nvGrpSpPr>
          <p:cNvPr id="5132" name="그룹 5131"/>
          <p:cNvGrpSpPr/>
          <p:nvPr/>
        </p:nvGrpSpPr>
        <p:grpSpPr>
          <a:xfrm>
            <a:off x="2389789" y="2957668"/>
            <a:ext cx="7488147" cy="1705282"/>
            <a:chOff x="2389789" y="2818948"/>
            <a:chExt cx="7488147" cy="170528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389789" y="2818948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직선 연결선 6"/>
            <p:cNvCxnSpPr/>
            <p:nvPr/>
          </p:nvCxnSpPr>
          <p:spPr>
            <a:xfrm>
              <a:off x="2389789" y="4524230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685538" y="1696450"/>
            <a:ext cx="1481648" cy="84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GUI TOOL</a:t>
            </a:r>
            <a:endParaRPr lang="ko-KR" altLang="en-US" sz="2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85538" y="3563168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/>
              <a:t>DB</a:t>
            </a:r>
            <a:endParaRPr lang="ko-KR" altLang="en-US" sz="2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67990" y="5152901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 smtClean="0"/>
              <a:t>OA</a:t>
            </a:r>
            <a:endParaRPr lang="ko-KR" altLang="en-US" sz="2500" b="1" dirty="0"/>
          </a:p>
        </p:txBody>
      </p:sp>
      <p:pic>
        <p:nvPicPr>
          <p:cNvPr id="22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84277" y="1618373"/>
            <a:ext cx="1463872" cy="1001792"/>
          </a:xfrm>
          <a:prstGeom prst="rect">
            <a:avLst/>
          </a:prstGeom>
          <a:noFill/>
        </p:spPr>
      </p:pic>
      <p:pic>
        <p:nvPicPr>
          <p:cNvPr id="23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22327" y="3343701"/>
            <a:ext cx="2449321" cy="933215"/>
          </a:xfrm>
          <a:prstGeom prst="rect">
            <a:avLst/>
          </a:prstGeom>
          <a:noFill/>
        </p:spPr>
      </p:pic>
      <p:pic>
        <p:nvPicPr>
          <p:cNvPr id="24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30329" y="4901887"/>
            <a:ext cx="1118646" cy="1039502"/>
          </a:xfrm>
          <a:prstGeom prst="rect">
            <a:avLst/>
          </a:prstGeom>
          <a:noFill/>
        </p:spPr>
      </p:pic>
      <p:sp>
        <p:nvSpPr>
          <p:cNvPr id="25" name="TextBox 10"/>
          <p:cNvSpPr txBox="1"/>
          <p:nvPr/>
        </p:nvSpPr>
        <p:spPr>
          <a:xfrm>
            <a:off x="7302890" y="1793801"/>
            <a:ext cx="2868930" cy="65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WindowBuilder</a:t>
            </a:r>
            <a:endParaRPr lang="en-US" altLang="ko-KR" sz="2200" b="1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en-US" altLang="ko-KR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1.9.3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7302890" y="3250058"/>
            <a:ext cx="2868930" cy="98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Oracle</a:t>
            </a:r>
          </a:p>
          <a:p>
            <a:pPr lvl="0" algn="ctr">
              <a:defRPr/>
            </a:pPr>
            <a:r>
              <a:rPr lang="en-US" altLang="ko-KR" sz="22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Sql</a:t>
            </a: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Developer</a:t>
            </a:r>
          </a:p>
          <a:p>
            <a:pPr lvl="0" algn="ctr">
              <a:defRPr/>
            </a:pPr>
            <a:r>
              <a:rPr lang="en-US" altLang="ko-KR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19.4.0.354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7302890" y="5220279"/>
            <a:ext cx="2868930" cy="41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PowerPoint</a:t>
            </a:r>
            <a:endParaRPr lang="en-US" altLang="ko-KR" sz="2200" b="1" dirty="0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167621561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58355"/>
              </p:ext>
            </p:extLst>
          </p:nvPr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55881"/>
                <a:gridCol w="474137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  <a:gridCol w="465009"/>
              </a:tblGrid>
              <a:tr h="5025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47003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445610694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Class Diagram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Network_ClassDiagram</a:t>
            </a: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60" t="2770" r="5390" b="7230"/>
          <a:stretch>
            <a:fillRect/>
          </a:stretch>
        </p:blipFill>
        <p:spPr>
          <a:xfrm>
            <a:off x="430721" y="863653"/>
            <a:ext cx="2976508" cy="3001785"/>
          </a:xfrm>
          <a:prstGeom prst="rect">
            <a:avLst/>
          </a:prstGeom>
          <a:noFill/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80" r="7530"/>
          <a:stretch>
            <a:fillRect/>
          </a:stretch>
        </p:blipFill>
        <p:spPr>
          <a:xfrm>
            <a:off x="729343" y="4395503"/>
            <a:ext cx="1905000" cy="2268880"/>
          </a:xfrm>
          <a:prstGeom prst="rect">
            <a:avLst/>
          </a:prstGeom>
          <a:noFill/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30" t="3850" r="5360" b="6690"/>
          <a:stretch>
            <a:fillRect/>
          </a:stretch>
        </p:blipFill>
        <p:spPr>
          <a:xfrm>
            <a:off x="4318574" y="754792"/>
            <a:ext cx="2488710" cy="2730345"/>
          </a:xfrm>
          <a:prstGeom prst="rect">
            <a:avLst/>
          </a:prstGeom>
          <a:noFill/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90" r="5380" b="8070"/>
          <a:stretch>
            <a:fillRect/>
          </a:stretch>
        </p:blipFill>
        <p:spPr>
          <a:xfrm>
            <a:off x="4242372" y="4103914"/>
            <a:ext cx="2288833" cy="2412578"/>
          </a:xfrm>
          <a:prstGeom prst="rect">
            <a:avLst/>
          </a:prstGeom>
          <a:noFill/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30" t="20340" r="7570" b="12910"/>
          <a:stretch>
            <a:fillRect/>
          </a:stretch>
        </p:blipFill>
        <p:spPr>
          <a:xfrm>
            <a:off x="8077200" y="730271"/>
            <a:ext cx="2645229" cy="1632857"/>
          </a:xfrm>
          <a:prstGeom prst="rect">
            <a:avLst/>
          </a:prstGeom>
          <a:noFill/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100"/>
              <a:t>+ddinter</a:t>
            </a:r>
            <a:endParaRPr lang="ko-KR" altLang="en-US" sz="110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70" t="8140"/>
          <a:stretch>
            <a:fillRect/>
          </a:stretch>
        </p:blipFill>
        <p:spPr>
          <a:xfrm>
            <a:off x="7380514" y="3911533"/>
            <a:ext cx="4607228" cy="2643203"/>
          </a:xfrm>
          <a:prstGeom prst="rect">
            <a:avLst/>
          </a:prstGeom>
          <a:noFill/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</a:p>
        </p:txBody>
      </p:sp>
      <p:sp>
        <p:nvSpPr>
          <p:cNvPr id="10" name="도형 157"/>
          <p:cNvSpPr/>
          <p:nvPr/>
        </p:nvSpPr>
        <p:spPr>
          <a:xfrm>
            <a:off x="78259" y="653775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104" name="그림 4103"/>
          <p:cNvPicPr>
            <a:picLocks noChangeAspect="1"/>
          </p:cNvPicPr>
          <p:nvPr/>
        </p:nvPicPr>
        <p:blipFill rotWithShape="1">
          <a:blip r:embed="rId3"/>
          <a:srcRect l="1680" t="3030" r="6510" b="7150"/>
          <a:stretch>
            <a:fillRect/>
          </a:stretch>
        </p:blipFill>
        <p:spPr>
          <a:xfrm>
            <a:off x="160681" y="1720561"/>
            <a:ext cx="6037634" cy="4593972"/>
          </a:xfrm>
          <a:prstGeom prst="rect">
            <a:avLst/>
          </a:prstGeom>
        </p:spPr>
      </p:pic>
      <p:pic>
        <p:nvPicPr>
          <p:cNvPr id="4105" name="그림 410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1619" y="1716275"/>
            <a:ext cx="5779682" cy="4584428"/>
          </a:xfrm>
          <a:prstGeom prst="rect">
            <a:avLst/>
          </a:prstGeom>
        </p:spPr>
      </p:pic>
      <p:pic>
        <p:nvPicPr>
          <p:cNvPr id="4106" name="그림 410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4659" y="1411960"/>
            <a:ext cx="10022682" cy="4820954"/>
            <a:chOff x="1084659" y="1411960"/>
            <a:chExt cx="10022682" cy="4820954"/>
          </a:xfrm>
        </p:grpSpPr>
        <p:pic>
          <p:nvPicPr>
            <p:cNvPr id="3" name="그림 2" descr="스크린샷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rcRect l="3770" t="5440" r="3460" b="5310"/>
            <a:stretch>
              <a:fillRect/>
            </a:stretch>
          </p:blipFill>
          <p:spPr>
            <a:xfrm>
              <a:off x="1084659" y="1411960"/>
              <a:ext cx="10022682" cy="4820954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2" name="그룹 1"/>
            <p:cNvGrpSpPr/>
            <p:nvPr/>
          </p:nvGrpSpPr>
          <p:grpSpPr>
            <a:xfrm>
              <a:off x="2772892" y="2233195"/>
              <a:ext cx="2303812" cy="2237866"/>
              <a:chOff x="2772892" y="2233195"/>
              <a:chExt cx="2303812" cy="2237866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2772892" y="2624463"/>
                <a:ext cx="0" cy="118737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2772892" y="2624463"/>
                <a:ext cx="825331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5076704" y="2624463"/>
                <a:ext cx="0" cy="1846598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4352306" y="2624463"/>
                <a:ext cx="724398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3528205" y="2233195"/>
                <a:ext cx="782535" cy="782535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570960" y="2411432"/>
                <a:ext cx="7008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b="1" spc="-150" dirty="0">
                    <a:latin typeface="+mj-lt"/>
                    <a:ea typeface="나눔스퀘어 ExtraBold" pitchFamily="50" charset="-127"/>
                  </a:rPr>
                  <a:t>75</a:t>
                </a:r>
                <a:r>
                  <a:rPr lang="en-US" altLang="ko-KR" sz="2200" b="1" spc="-150" dirty="0" smtClean="0">
                    <a:latin typeface="+mj-lt"/>
                    <a:ea typeface="나눔스퀘어 ExtraBold" pitchFamily="50" charset="-127"/>
                  </a:rPr>
                  <a:t>%</a:t>
                </a:r>
                <a:endParaRPr lang="ko-KR" altLang="en-US" sz="2200" b="1" spc="-150" dirty="0">
                  <a:latin typeface="+mj-lt"/>
                  <a:ea typeface="나눔스퀘어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428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도형 157"/>
          <p:cNvSpPr/>
          <p:nvPr/>
        </p:nvSpPr>
        <p:spPr>
          <a:xfrm>
            <a:off x="78259" y="653775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DAO,DTO_ClassDiagram</a:t>
            </a:r>
          </a:p>
        </p:txBody>
      </p:sp>
      <p:pic>
        <p:nvPicPr>
          <p:cNvPr id="4106" name="그림 41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2275" y="978477"/>
            <a:ext cx="1324706" cy="693304"/>
          </a:xfrm>
          <a:prstGeom prst="rect">
            <a:avLst/>
          </a:prstGeom>
        </p:spPr>
      </p:pic>
      <p:pic>
        <p:nvPicPr>
          <p:cNvPr id="4107" name="그림 4106"/>
          <p:cNvPicPr>
            <a:picLocks noChangeAspect="1"/>
          </p:cNvPicPr>
          <p:nvPr/>
        </p:nvPicPr>
        <p:blipFill rotWithShape="1">
          <a:blip r:embed="rId3"/>
          <a:srcRect l="4420" t="4900" r="4590" b="11640"/>
          <a:stretch>
            <a:fillRect/>
          </a:stretch>
        </p:blipFill>
        <p:spPr>
          <a:xfrm>
            <a:off x="146656" y="1757795"/>
            <a:ext cx="5690725" cy="4342103"/>
          </a:xfrm>
          <a:prstGeom prst="rect">
            <a:avLst/>
          </a:prstGeom>
        </p:spPr>
      </p:pic>
      <p:pic>
        <p:nvPicPr>
          <p:cNvPr id="4108" name="그림 41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6448" y="1744794"/>
            <a:ext cx="6155877" cy="43525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41188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2378" y="794657"/>
            <a:ext cx="12035480" cy="5948411"/>
          </a:xfrm>
          <a:prstGeom prst="rect">
            <a:avLst/>
          </a:prstGeom>
          <a:noFill/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Login_ClassDiagram</a:t>
            </a: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597354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469000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004344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997363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118681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900906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2850408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628660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634353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630824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316061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469000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138639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062696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023963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4932230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533942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4695750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521282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162846"/>
            <a:ext cx="8043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~RoomList</a:t>
            </a:r>
            <a:endParaRPr lang="ko-KR" altLang="en-US" sz="90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1950927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386942"/>
            <a:ext cx="6609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00"/>
              <a:t>~Robby</a:t>
            </a:r>
            <a:endParaRPr lang="ko-KR" altLang="en-US" sz="90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HY헤드라인M"/>
                <a:ea typeface="HY헤드라인M"/>
              </a:rPr>
              <a:t>Lobby_ClassDiagram</a:t>
            </a:r>
            <a:endParaRPr lang="ko-KR" altLang="en-US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 descr="C:\Users\admin\Desktop\새 폴더\WaitRoom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75" y="747654"/>
            <a:ext cx="3607359" cy="59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새 폴더\WaitRoom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34" y="1652952"/>
            <a:ext cx="3607358" cy="50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8" name="Picture 4" descr="C:\Users\admin\Desktop\새 폴더\WaitRoom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06" y="1653818"/>
            <a:ext cx="33813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181" y="1314520"/>
            <a:ext cx="3686689" cy="187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8067" y="3637514"/>
            <a:ext cx="368668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 descr="C:\Users\admin\Desktop\새 폴더\Puyo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2" y="749654"/>
            <a:ext cx="3887244" cy="57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새 폴더\Puyo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95" y="1776046"/>
            <a:ext cx="3887244" cy="47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새 폴더\YouPuyoPa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655" y="749654"/>
            <a:ext cx="3381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 descr="C:\Users\admin\Desktop\새 폴더\MePuyoPan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51" y="826472"/>
            <a:ext cx="3954185" cy="43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esktop\새 폴더\MePuyoPan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51" y="5136032"/>
            <a:ext cx="3954185" cy="145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\Desktop\새 폴더\MePuyoPane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44" y="986640"/>
            <a:ext cx="3954185" cy="41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\Desktop\새 폴더\MePuyoPanel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44" y="5136032"/>
            <a:ext cx="3954185" cy="14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22" y="931139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09" y="931139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63" y="931138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1" y="3698104"/>
            <a:ext cx="28102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78807" y="851392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2" descr="C:\Users\admin\Desktop\chk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05483" y="826601"/>
            <a:ext cx="2972045" cy="5806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79313" y="1683115"/>
            <a:ext cx="3833371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시연화면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5" name="도형 155"/>
          <p:cNvSpPr/>
          <p:nvPr/>
        </p:nvSpPr>
        <p:spPr>
          <a:xfrm>
            <a:off x="4455015" y="1698478"/>
            <a:ext cx="3281970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Q</a:t>
            </a:r>
            <a:r>
              <a:rPr lang="en-US" altLang="ko-KR" sz="3600" b="1">
                <a:latin typeface="나눔고딕 ExtraBold"/>
                <a:ea typeface="나눔고딕 ExtraBold"/>
              </a:rPr>
              <a:t>&amp;</a:t>
            </a:r>
            <a:r>
              <a:rPr lang="en-US" altLang="ko-KR" sz="3600" b="1">
                <a:latin typeface="HY헤드라인M"/>
                <a:ea typeface="HY헤드라인M"/>
              </a:rPr>
              <a:t>A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dirty="0">
                <a:latin typeface="HY헤드라인M"/>
                <a:ea typeface="HY헤드라인M"/>
              </a:rPr>
              <a:t>외부에서 </a:t>
            </a: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실내 소비 </a:t>
            </a:r>
            <a:r>
              <a:rPr lang="ko-KR" altLang="en-US" sz="2400" dirty="0" smtClean="0">
                <a:solidFill>
                  <a:srgbClr val="FF0000"/>
                </a:solidFill>
                <a:latin typeface="HY헤드라인M"/>
                <a:ea typeface="HY헤드라인M"/>
              </a:rPr>
              <a:t>증가</a:t>
            </a:r>
            <a:endParaRPr lang="ko-KR" altLang="en-US" sz="2400" spc="-2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1202</Words>
  <Application>Microsoft Office PowerPoint</Application>
  <PresentationFormat>사용자 지정</PresentationFormat>
  <Paragraphs>574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80" baseType="lpstr">
      <vt:lpstr>굴림</vt:lpstr>
      <vt:lpstr>Arial</vt:lpstr>
      <vt:lpstr>나눔스퀘어라운드 Bold</vt:lpstr>
      <vt:lpstr>휴먼둥근헤드라인</vt:lpstr>
      <vt:lpstr>나눔바른고딕</vt:lpstr>
      <vt:lpstr>Arial Unicode MS</vt:lpstr>
      <vt:lpstr>Calibri</vt:lpstr>
      <vt:lpstr>나눔스퀘어라운드 ExtraBold</vt:lpstr>
      <vt:lpstr>나눔스퀘어 Bold</vt:lpstr>
      <vt:lpstr>나눔고딕</vt:lpstr>
      <vt:lpstr>HY견고딕</vt:lpstr>
      <vt:lpstr>맑은 고딕</vt:lpstr>
      <vt:lpstr>Cambria</vt:lpstr>
      <vt:lpstr>HY헤드라인M</vt:lpstr>
      <vt:lpstr>나눔스퀘어 ExtraBold</vt:lpstr>
      <vt:lpstr>나눔고딕 ExtraBold</vt:lpstr>
      <vt:lpstr>HY엽서M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423</cp:revision>
  <dcterms:created xsi:type="dcterms:W3CDTF">2020-07-17T08:31:06Z</dcterms:created>
  <dcterms:modified xsi:type="dcterms:W3CDTF">2020-08-02T05:55:36Z</dcterms:modified>
  <cp:version/>
</cp:coreProperties>
</file>